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2017/7/26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09788"/>
              </p:ext>
            </p:extLst>
          </p:nvPr>
        </p:nvGraphicFramePr>
        <p:xfrm>
          <a:off x="323526" y="260648"/>
          <a:ext cx="8640962" cy="6015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235"/>
                <a:gridCol w="3809991"/>
                <a:gridCol w="448235"/>
                <a:gridCol w="3934501"/>
              </a:tblGrid>
              <a:tr h="38988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男方版六禮／十二禮</a:t>
                      </a:r>
                      <a:endParaRPr lang="zh-TW" altLang="en-US" sz="1000" b="1" i="0" u="none" strike="noStrike" dirty="0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女方版六禮／十二禮</a:t>
                      </a:r>
                      <a:endParaRPr lang="zh-TW" altLang="en-US" sz="10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盒餅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現以西式喜餅為主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盒餅</a:t>
                      </a:r>
                      <a:endParaRPr lang="zh-TW" altLang="en-US" sz="900" b="1" i="0" u="none" strike="noStrike" dirty="0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現以西式喜餅為主，女方回</a:t>
                      </a:r>
                      <a:r>
                        <a:rPr lang="en-US" altLang="zh-TW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6</a:t>
                      </a:r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或</a:t>
                      </a:r>
                      <a:r>
                        <a:rPr lang="en-US" altLang="zh-TW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12</a:t>
                      </a:r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盒為佳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日頭餅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中式大餅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日頭餅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中式大餅，女方回</a:t>
                      </a:r>
                      <a:r>
                        <a:rPr lang="en-US" altLang="zh-TW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6</a:t>
                      </a:r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或</a:t>
                      </a:r>
                      <a:r>
                        <a:rPr lang="en-US" altLang="zh-TW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12</a:t>
                      </a:r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盒為佳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禮香、炮燭、禮炮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用以稟告祖先與互相祝福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禮香、炮燭、禮炮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用以稟告祖先與互相祝福，女方回一份給男方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六色喜糖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冬瓜、冰糖、桔餅、龍眼、米香、喜糖，象徵甜甜蜜蜜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六色喜糖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冬瓜、冰糖、桔餅、龍眼、米香、喜糖，象徵甜甜蜜蜜，女方回一半禮給男方，龍眼收</a:t>
                      </a:r>
                      <a:r>
                        <a:rPr lang="en-US" altLang="zh-TW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2</a:t>
                      </a:r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顆為宜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聘金首飾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男方準備給女方的大小聘、金項鍊、手鍊，象徵富貴吉祥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首飾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女方準備給男方的金項鍊、戒指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頭尾禮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男方準備給女方的頭尾衣服六件，象徵錦衣玉食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頭尾禮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女方準備給男方的頭尾衣服六件，象徵錦衣玉食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　</a:t>
                      </a:r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以上為六禮 加上如下則為十二禮</a:t>
                      </a:r>
                      <a:endParaRPr lang="zh-TW" altLang="en-US" sz="900" b="0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　</a:t>
                      </a:r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以上為六禮 加上如下則為十二禮</a:t>
                      </a:r>
                      <a:endParaRPr lang="zh-TW" altLang="en-US" sz="900" b="0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糯米、紅糖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男方準備給女方做湯圓，象徵團圓美滿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緣錢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象徵與婆家結緣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酒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可準備</a:t>
                      </a:r>
                      <a:r>
                        <a:rPr lang="en-US" altLang="zh-TW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1-2</a:t>
                      </a:r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打象徵一年</a:t>
                      </a:r>
                      <a:r>
                        <a:rPr lang="en-US" altLang="zh-TW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24</a:t>
                      </a:r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個節氣都平安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木炭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象徵興旺家業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麵線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象徵兩姓聯姻千里姻緣一線牽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麥、穀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象徵衣食無缺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火腿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象徵豐碩誠懇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黑砂糖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象徵甜蜜和睦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醃雞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象徵起家興業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肚圍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象徵鴻圖大展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喜花、罐頭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象徵吉祥如意</a:t>
                      </a:r>
                      <a:endParaRPr lang="zh-TW" altLang="en-US" sz="9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蓮蕉花</a:t>
                      </a:r>
                      <a:endParaRPr lang="zh-TW" altLang="en-US" sz="9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象徵多子多孫</a:t>
                      </a:r>
                      <a:endParaRPr lang="zh-TW" altLang="en-US" sz="9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38988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　</a:t>
                      </a:r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徵得雙方家長同意以上皆可以紅包代替</a:t>
                      </a:r>
                      <a:endParaRPr lang="zh-TW" altLang="en-US" sz="900" b="0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　</a:t>
                      </a:r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徵得雙方家長同意以上皆可以紅包代替</a:t>
                      </a:r>
                      <a:endParaRPr lang="zh-TW" altLang="en-US" sz="900" b="0" i="0" u="none" strike="noStrike" dirty="0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  <a:tr h="1284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資料來源</a:t>
                      </a:r>
                      <a:r>
                        <a:rPr lang="en-US" altLang="zh-TW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:</a:t>
                      </a:r>
                      <a:r>
                        <a:rPr lang="zh-TW" altLang="en-US" sz="9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非常婚禮</a:t>
                      </a:r>
                      <a:endParaRPr lang="zh-TW" altLang="en-US" sz="900" b="1" i="0" u="none" strike="noStrike">
                        <a:solidFill>
                          <a:srgbClr val="1F497D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420" marR="4420" marT="4420" marB="0" anchor="ctr"/>
                </a:tc>
              </a:tr>
            </a:tbl>
          </a:graphicData>
        </a:graphic>
      </p:graphicFrame>
      <p:pic>
        <p:nvPicPr>
          <p:cNvPr id="1025" name="Picture 1" descr="E:\RLS\RLSLOGO\20170707LOGO  有框彩燈黑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381328"/>
            <a:ext cx="406017" cy="4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7424234" y="6399670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RLS STUDIO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881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883900"/>
              </p:ext>
            </p:extLst>
          </p:nvPr>
        </p:nvGraphicFramePr>
        <p:xfrm>
          <a:off x="179512" y="116632"/>
          <a:ext cx="4464496" cy="6048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952"/>
                <a:gridCol w="4041544"/>
              </a:tblGrid>
              <a:tr h="1599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完整版文定儀式</a:t>
                      </a:r>
                      <a:endParaRPr lang="zh-TW" altLang="en-US" sz="800" b="1" i="0" u="none" strike="noStrike" dirty="0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男方祭祖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男方下聘出發前先上香祭祖，並將納聘用的大餅、盒餅各取一盒陳列於祖先神桌前，請列祖列宗保佑這段婚姻幸福美滿。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出發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男方連同媒人親友攜帶六禮或十二禮，鳴炮出發前往女方家中，車隊人數及車數應均為雙數，且四與八的數目最好避免。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鳴炮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男方在到達女方家</a:t>
                      </a:r>
                      <a:r>
                        <a:rPr lang="en-US" altLang="zh-TW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100</a:t>
                      </a:r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公尺處鳴炮，女方也鳴炮回應。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迎賓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抵達後，媒人先下車，新郎最後下車，由女方家的晚輩或幼童幫新郎開車門，新郎需準備紅包答謝之，接著聘禮搬下車。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介紹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男方親友入女方家後，媒人介紹雙方親友認識，先介紹男方給女方，並講些吉祥話增添喜氣，雙方親友也可寒喧問侯，新娘弟弟奉上茶水給男方親友。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納徵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男方貢禮官將聘禮搬入女方客廳一一陳列，媒人再將大小聘和金飾交給新娘的父兄，女方接受聘禮並準備紅包給貢禮官。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奉甜茶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女方祭拜祖先後，請男方親友按長幼依序入座，新郎居末座，新娘由媒人或好命婆牽引出堂，奉甜茶給男方親友，媒人在一旁唸吉祥話祝福。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壓茶甌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男方親友喝完甜茶，新娘再由媒人或好命婆牽引捧茶盤出來收杯子，男方親友將紅包捲起置入杯中放回茶盤。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戴戒指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新娘由媒人或好命婆陪同坐在大廳的高腳椅上，雙腳則踩在小圓凳上面朝外，吉時一到，新郎取出繫有紅線的金、銅婚戒，戴在新娘右手中指，新娘可手指略彎不讓新郎套到底，再由新娘為新郎戴上金戒指，接著由準婆婆為新娘戴上項鍊、手鐲、耳環等見面禮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女方祭祖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女方親友祭拜祖先稟告婚事，由新娘舅父點燭，媒人說吉祥話，香柱插進香爐後不可拔起重插，忌諱重婚。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回禮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女方將男方送來聘禮退回部分，包括禮香炮燭各一份，喜餅一般為</a:t>
                      </a:r>
                      <a:r>
                        <a:rPr lang="en-US" altLang="zh-TW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6</a:t>
                      </a:r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或</a:t>
                      </a:r>
                      <a:r>
                        <a:rPr lang="en-US" altLang="zh-TW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12</a:t>
                      </a:r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盒，另外再回贈新郎事先準備的相同件數的頭尾禮，若聘金退回或只收小訂，則由媒人從女方家長手中轉交給男方家長。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燃炮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禮成女方燃炮慶賀，雙方親友相互道賀，並將喜餅分給親朋好友共享。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訂婚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設宴款待參與訂婚宴的雙方親友及媒人，並準備雞腿紮紅紙和紅包送給男方的幼輩，男方需準備壓桌紅包給女方，支付喜宴費用；訂婚宴男方需提前離開不用向女方打招呼或說再見，因忌諱下聘之事再來一次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41095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告祖禮</a:t>
                      </a:r>
                      <a:endParaRPr lang="zh-TW" altLang="en-US" sz="800" b="1" i="0" u="none" strike="noStrike">
                        <a:solidFill>
                          <a:srgbClr val="EA5B7C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男方返家行告祖禮，稟告祖先已完聘納徵，並將女方回敬之喜餅與親友分享。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</a:tr>
              <a:tr h="1353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資料來源</a:t>
                      </a:r>
                      <a:r>
                        <a:rPr lang="en-US" altLang="zh-TW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:</a:t>
                      </a:r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非常婚禮</a:t>
                      </a:r>
                      <a:endParaRPr lang="zh-TW" altLang="en-US" sz="800" b="1" i="0" u="none" strike="noStrike" dirty="0">
                        <a:solidFill>
                          <a:srgbClr val="1F497D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4603" marR="4603" marT="460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02796"/>
              </p:ext>
            </p:extLst>
          </p:nvPr>
        </p:nvGraphicFramePr>
        <p:xfrm>
          <a:off x="4788024" y="116632"/>
          <a:ext cx="4248472" cy="6008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5332"/>
                <a:gridCol w="3843140"/>
              </a:tblGrid>
              <a:tr h="22859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完整版結婚流程</a:t>
                      </a:r>
                      <a:endParaRPr lang="zh-TW" alt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祭祖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男方出門迎娶新娘之前，先祭拜神明祖先祈求過程平安順利。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迎娶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迎娶車隊與人數皆以雙數為宜，但避免</a:t>
                      </a:r>
                      <a:r>
                        <a:rPr lang="en-US" altLang="zh-TW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4</a:t>
                      </a:r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輛，尤以</a:t>
                      </a:r>
                      <a:r>
                        <a:rPr lang="en-US" altLang="zh-TW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6</a:t>
                      </a:r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或</a:t>
                      </a:r>
                      <a:r>
                        <a:rPr lang="en-US" altLang="zh-TW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12</a:t>
                      </a:r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為佳；第一部為前導車，新人禮車通常會安排在第二輛，出發前新人禮車車頭綁上車彩，一切就緒擇吉時出發。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鳴炮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到達新娘家前方約</a:t>
                      </a:r>
                      <a:r>
                        <a:rPr lang="en-US" altLang="zh-TW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100</a:t>
                      </a:r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公尺處，前導車鳴炮通知女方即將抵達，女方家亦應點燃鞭炮迎接男方車隊。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食姊妹桌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新娘出嫁前，與父母兄弟姊妺一同吃飯道別祝福。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迎接新郎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禮車到達女方家，女方男童迎接新郎，並以紅包答謝男童，再進入女方家。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雞蛋茶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女方準備雞蛋茶或甜湯甜茶給賓客吃，雞蛋茶是指一碗甜湯放兩個水煮蛋，只可喝茶並用筷子攪動雞蛋即可。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討喜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新郎持捧花接新娘，此時新娘的閨房密友們可故意提出問題阻攔，通過考驗後新郎將捧花交給新娘。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拜別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祭拜神明祖先後，拜別父母答謝養育之恩，並由父親為新娘蓋上頭紗。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出門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吉時到新娘由媒人或好命婆持米篩或黑傘攙扶，護送新娘坐上禮車，出門時留意不要踩到門檻；男方親友此時可將青竹及甘蔗繫於禮車車頂，並於根部掛上豬肉及紅包。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潑水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新娘母親待禮車開動後，朝車後潑一碗水或米，用意是希望女兒出嫁後不要太想娘家，並祝福女兒豐衣足食。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擲扇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新娘手持繫上紅包的兩把扇，禮車開動的同時，將其中一把扇丟到車窗外，再由新娘兄弟撿起，意謂丟掉不好的習慣，將好習慣帶到婆家。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燃炮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前導車燃炮出發，女方亦嗚炮以示趨吉避邪，每部禮車人數以偶數為佳，出發與回程可走不同方向，亦即不走回頭路。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拜轎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車隊到達男方家前</a:t>
                      </a:r>
                      <a:r>
                        <a:rPr lang="en-US" altLang="zh-TW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100</a:t>
                      </a:r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公尺處應燃炮告知，此時男方家應燃炮相迎；男方小男童手捧兩個橘子或蘋果，新娘摸一下橘子並贈紅包答謝。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牽新娘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新郎及媒人先下車，由媒人或好命婆攙扶新娘下車，媒人放下米篩或黑傘，進門時邊撒鉛粉，邊唸人未到緣先到，入大廳得人緣，大廳門檻前需置火盆和瓦片，新娘右腳跨過再踩破瓦片，男方將青竹甘蔗卸下懸於大門框上，再將豬肉交給男方取走紅包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祭祖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新人合祭祖先，拜堂完畢，新郎雙手掀開新娘頭紗夫妻交拜。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敬茶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男方長輩將新娘介紹給家人認識，由新郎新娘手端茶盤，同家人敬茶，家人以紅包做為賀禮，新娘則回贈實用小禮。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進洞房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將米篩置於新床，新人坐在墊有新郎長褲的長椅，肖虎的親友不能進入新房或觀禮，再由男方女長輩盛甜湯進新房餵新人，再請一位男童在新房床上翻滾俗稱翻舖。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喜宴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男方準備酒席宴請親朋好友，喜宴上，新郎新娘偕同家長至各桌敬酒，宴客尾聲新人端喜糖於餐廳門口送客。</a:t>
                      </a:r>
                      <a:endParaRPr lang="zh-TW" altLang="en-US" sz="800" b="0" i="0" u="none" strike="noStrike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2936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歸寧</a:t>
                      </a:r>
                      <a:endParaRPr lang="zh-TW" altLang="en-US" sz="800" b="1" i="0" u="none" strike="noStrike">
                        <a:solidFill>
                          <a:srgbClr val="FF000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婚後第三天，新娘的弟妹應到新郎家，請新郎新娘相偕回娘家，大多中午聚餐，日落前回家為宜。</a:t>
                      </a:r>
                      <a:endParaRPr lang="zh-TW" altLang="en-US" sz="800" b="0" i="0" u="none" strike="noStrike" dirty="0">
                        <a:solidFill>
                          <a:srgbClr val="808080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</a:tr>
              <a:tr h="9671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資料來源</a:t>
                      </a:r>
                      <a:r>
                        <a:rPr lang="en-US" altLang="zh-TW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:</a:t>
                      </a:r>
                      <a:r>
                        <a:rPr lang="zh-TW" altLang="en-US" sz="800" u="none" strike="noStrike" dirty="0">
                          <a:effectLst/>
                          <a:latin typeface="華康中特圓體" pitchFamily="49" charset="-120"/>
                          <a:ea typeface="華康中特圓體" pitchFamily="49" charset="-120"/>
                        </a:rPr>
                        <a:t>非常婚禮</a:t>
                      </a:r>
                      <a:endParaRPr lang="zh-TW" altLang="en-US" sz="800" b="1" i="0" u="none" strike="noStrike" dirty="0">
                        <a:solidFill>
                          <a:srgbClr val="1F497D"/>
                        </a:solidFill>
                        <a:effectLst/>
                        <a:latin typeface="華康中特圓體" pitchFamily="49" charset="-120"/>
                        <a:ea typeface="華康中特圓體" pitchFamily="49" charset="-120"/>
                      </a:endParaRPr>
                    </a:p>
                  </a:txBody>
                  <a:tcPr marL="3370" marR="3370" marT="337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1" descr="E:\RLS\RLSLOGO\20170707LOGO  有框彩燈黑底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381328"/>
            <a:ext cx="406017" cy="4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7424234" y="6399670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RLS STUDIO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070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1686</Words>
  <Application>Microsoft Office PowerPoint</Application>
  <PresentationFormat>如螢幕大小 (4:3)</PresentationFormat>
  <Paragraphs>131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2017-07-26T07:55:42Z</dcterms:created>
  <dcterms:modified xsi:type="dcterms:W3CDTF">2017-07-26T08:00:54Z</dcterms:modified>
</cp:coreProperties>
</file>